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7" d="100"/>
          <a:sy n="87" d="100"/>
        </p:scale>
        <p:origin x="-8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79;&#1072;%202%20&#1082;&#1074;&#1072;&#1088;&#1090;&#1072;&#1083;%202019\&#1064;&#1072;&#1073;&#1083;&#1086;&#1085;&#1099;%20&#1087;&#1088;&#1077;&#1079;&#1077;&#1085;&#1090;&#1072;&#1094;&#1080;&#1080;%202017%20&#1080;%20&#1087;&#1083;&#1072;&#1085;&#1086;&#1074;&#1099;&#1081;%20&#1087;&#1077;&#1088;&#1080;&#1086;&#1076;%202019-2020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79;&#1072;%202%20&#1082;&#1074;&#1072;&#1088;&#1090;&#1072;&#1083;%202019\&#1064;&#1072;&#1073;&#1083;&#1086;&#1085;&#1099;%20&#1087;&#1088;&#1077;&#1079;&#1077;&#1085;&#1090;&#1072;&#1094;&#1080;&#1080;%202017%20&#1080;%20&#1087;&#1083;&#1072;&#1085;&#1086;&#1074;&#1099;&#1081;%20&#1087;&#1077;&#1088;&#1080;&#1086;&#1076;%202019-2020%20&#1075;&#1086;&#1076;&#1072;%20%20-1%20&#1082;&#1074;&#1072;&#1088;&#1090;&#1072;&#1083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600090573093949"/>
          <c:y val="4.1120443277923573E-2"/>
          <c:w val="0.6050206711174092"/>
          <c:h val="0.82089209682123054"/>
        </c:manualLayout>
      </c:layout>
      <c:bar3DChart>
        <c:barDir val="col"/>
        <c:grouping val="stacked"/>
        <c:ser>
          <c:idx val="0"/>
          <c:order val="0"/>
          <c:tx>
            <c:strRef>
              <c:f>'исполнение дох. 2 полугодие'!$A$5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2019 </c:v>
                </c:pt>
                <c:pt idx="1">
                  <c:v>Исполнение за 1 полугодие 2019 года </c:v>
                </c:pt>
              </c:strCache>
            </c:strRef>
          </c:cat>
          <c:val>
            <c:numRef>
              <c:f>'исполнение дох. 2 полугодие'!$B$5:$C$5</c:f>
              <c:numCache>
                <c:formatCode>#,##0.00</c:formatCode>
                <c:ptCount val="2"/>
                <c:pt idx="0">
                  <c:v>14354.2</c:v>
                </c:pt>
                <c:pt idx="1">
                  <c:v>8119.3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2 полугодие'!$A$6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2019 </c:v>
                </c:pt>
                <c:pt idx="1">
                  <c:v>Исполнение за 1 полугодие 2019 года </c:v>
                </c:pt>
              </c:strCache>
            </c:strRef>
          </c:cat>
          <c:val>
            <c:numRef>
              <c:f>'исполнение дох. 2 полугодие'!$B$6:$C$6</c:f>
              <c:numCache>
                <c:formatCode>#,##0.00</c:formatCode>
                <c:ptCount val="2"/>
                <c:pt idx="0">
                  <c:v>608</c:v>
                </c:pt>
                <c:pt idx="1">
                  <c:v>372.7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2 полугодие'!$A$7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0"/>
              <c:layout>
                <c:manualLayout>
                  <c:x val="1.6797075457224329E-2"/>
                  <c:y val="-3.624026554127166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2019 </c:v>
                </c:pt>
                <c:pt idx="1">
                  <c:v>Исполнение за 1 полугодие 2019 года </c:v>
                </c:pt>
              </c:strCache>
            </c:strRef>
          </c:cat>
          <c:val>
            <c:numRef>
              <c:f>'исполнение дох. 2 полугодие'!$B$7:$C$7</c:f>
              <c:numCache>
                <c:formatCode>#,##0.00</c:formatCode>
                <c:ptCount val="2"/>
                <c:pt idx="0">
                  <c:v>9276.1</c:v>
                </c:pt>
                <c:pt idx="1">
                  <c:v>5049.2</c:v>
                </c:pt>
              </c:numCache>
            </c:numRef>
          </c:val>
        </c:ser>
        <c:shape val="cylinder"/>
        <c:axId val="57412992"/>
        <c:axId val="58669696"/>
        <c:axId val="0"/>
      </c:bar3DChart>
      <c:catAx>
        <c:axId val="57412992"/>
        <c:scaling>
          <c:orientation val="minMax"/>
        </c:scaling>
        <c:axPos val="b"/>
        <c:numFmt formatCode="General" sourceLinked="1"/>
        <c:tickLblPos val="nextTo"/>
        <c:crossAx val="58669696"/>
        <c:crosses val="autoZero"/>
        <c:auto val="1"/>
        <c:lblAlgn val="ctr"/>
        <c:lblOffset val="100"/>
      </c:catAx>
      <c:valAx>
        <c:axId val="58669696"/>
        <c:scaling>
          <c:orientation val="minMax"/>
        </c:scaling>
        <c:axPos val="l"/>
        <c:majorGridlines/>
        <c:numFmt formatCode="#,##0.00" sourceLinked="1"/>
        <c:tickLblPos val="nextTo"/>
        <c:crossAx val="57412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836208675226568"/>
          <c:y val="0.20471774064677745"/>
          <c:w val="0.24155966797339978"/>
          <c:h val="0.57606841248993645"/>
        </c:manualLayout>
      </c:layout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'!$B$6:$B$15</c:f>
              <c:numCache>
                <c:formatCode>#,##0.00</c:formatCode>
                <c:ptCount val="10"/>
                <c:pt idx="0">
                  <c:v>5662.7</c:v>
                </c:pt>
                <c:pt idx="1">
                  <c:v>517.70000000000005</c:v>
                </c:pt>
                <c:pt idx="2">
                  <c:v>210.5</c:v>
                </c:pt>
                <c:pt idx="3">
                  <c:v>410.9</c:v>
                </c:pt>
                <c:pt idx="4">
                  <c:v>24.1</c:v>
                </c:pt>
                <c:pt idx="5">
                  <c:v>683.3</c:v>
                </c:pt>
                <c:pt idx="6">
                  <c:v>1.7</c:v>
                </c:pt>
                <c:pt idx="7">
                  <c:v>2700</c:v>
                </c:pt>
                <c:pt idx="8">
                  <c:v>25</c:v>
                </c:pt>
                <c:pt idx="9">
                  <c:v>33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695711305146891"/>
          <c:y val="1.2601052985454716E-2"/>
          <c:w val="0.28407495683153849"/>
          <c:h val="0.9083730956300670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полугодие 2019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сельского поселения Верхнеказымский  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сентября 2019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73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отчета об исполнении бюджета сельского поселения Верхнеказымский за 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полугодие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года»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1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115616" y="1340768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5436769"/>
              </p:ext>
            </p:extLst>
          </p:nvPr>
        </p:nvGraphicFramePr>
        <p:xfrm>
          <a:off x="323528" y="1484784"/>
          <a:ext cx="8208912" cy="506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054"/>
                <a:gridCol w="2030161"/>
                <a:gridCol w="2206697"/>
              </a:tblGrid>
              <a:tr h="630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12 828,5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7 258,8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1 359,1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5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354,2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8 119,3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8542078"/>
              </p:ext>
            </p:extLst>
          </p:nvPr>
        </p:nvGraphicFramePr>
        <p:xfrm>
          <a:off x="395536" y="1196753"/>
          <a:ext cx="8424936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568"/>
                <a:gridCol w="2445859"/>
                <a:gridCol w="2083509"/>
              </a:tblGrid>
              <a:tr h="10104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7484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603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2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372,7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1150346"/>
              </p:ext>
            </p:extLst>
          </p:nvPr>
        </p:nvGraphicFramePr>
        <p:xfrm>
          <a:off x="323528" y="1196752"/>
          <a:ext cx="8496944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673"/>
                <a:gridCol w="2102337"/>
                <a:gridCol w="2189934"/>
              </a:tblGrid>
              <a:tr h="75957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1434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9 276,1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5 049,2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434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974,1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3 987,0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1551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210,5</a:t>
                      </a: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9310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9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местными бюджетам на выполнение  передаваемых субъектов  Российской Федерации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/>
                </a:tc>
              </a:tr>
              <a:tr h="71047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полугодие 2019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95536" y="105273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4504</TotalTime>
  <Words>326</Words>
  <Application>Microsoft Office PowerPoint</Application>
  <PresentationFormat>Экран (4:3)</PresentationFormat>
  <Paragraphs>75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1 полугодие 2019 года  (тыс. руб.) </vt:lpstr>
      <vt:lpstr>Исполнение  налоговых доходов бюджета сельского  поселения Верхнеказымский  за 1 полугодие  2019 года </vt:lpstr>
      <vt:lpstr>Состав неналоговых доходов бюджета сельского поселения Верхнеказымский за 1 полугодие 2019 года </vt:lpstr>
      <vt:lpstr>Состав безвозмездных поступлений  сельского поселения Верхнеказымский за 1 полугодие 2019 года  </vt:lpstr>
      <vt:lpstr>Исполнение  расходов по основным мероприятиям МП " Реализация полномочий органов местного самоуправления на 2018-2020 годы" сельского поселения Верхнеказымский за 1 полугодие 2019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172</cp:revision>
  <dcterms:created xsi:type="dcterms:W3CDTF">2015-06-08T04:38:35Z</dcterms:created>
  <dcterms:modified xsi:type="dcterms:W3CDTF">2019-09-30T11:56:38Z</dcterms:modified>
</cp:coreProperties>
</file>